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EBE33E9-8F3F-499B-A164-9E8B459C761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14FE1E-6047-49F5-BC90-7DB4BA1D292C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0723D9-A27C-4EE9-ABF8-B4BC27001E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FBE228-456E-4838-A7CB-EDA7EA27C4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907057-DBA8-4915-975C-3CA8D2434CF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F09912-6FC1-451D-B70B-140C2F329AA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FDBB10-E2DC-4A8E-973D-0F15B05F1B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8A6DD2-957F-452D-A567-9F225327A9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3DD39D-1A25-48A0-9B01-A60F8A2D1E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1C0A44-2EF0-44C2-8B27-2F9D888ABA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24D9C9-4C39-4277-AD07-550DC21871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612FFD-A30C-4F44-9511-3C701BD2C7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3C3A47-A9F8-48A6-B01C-DBCE178DBE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8FF987-A82F-4A4A-846F-1EDCC8F587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94D559-555C-41A8-B3C6-9DC4528D77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EC2427-6C39-474F-A523-D9729E83D8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3A6D9F-1590-49FA-86C5-BA4A9DF8A0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E40006-B613-48D0-8A25-5AEF5A365B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B2D77A-E347-4454-9F44-9E4FB81B6C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11C8A46-596D-4277-99D3-F8C394EDE7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B33E90-72DF-49BF-B11C-4A779B96C2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B5BA3A-E15F-4452-BDE8-84D3A15F0D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104246-C6EF-47F9-90C5-AB6517EE6B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D39270-5CF5-4AE5-8D51-F1C2600E94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1BA2AF-BACF-43CB-BF31-D739BAB1B9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404BF79-5BD0-46EE-B1B3-30C35E9EF8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BE60F66-5B96-4969-BE65-18B44685A4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B3CAA81-EB75-4789-AF34-B28C0EE1D2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8866B7-B2F6-4144-8046-7A75ACFB26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007A31-8BCE-4094-8402-C20D0594B7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6EFE2C2-5C63-4A7C-8875-B29AD610EC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43E344-1C95-4B66-BABE-1EF0E9EBC6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4DBAA4-6E58-40DB-A116-4C18CD2EEC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56F765-3204-42ED-9392-578E515ED7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363A91-3EB5-46EF-8F05-03D4DCE96F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D22656-C886-4E13-AB73-DB5B8B8164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CE630C-C5BB-4B23-B8A2-1EC33F02EF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D1EE52-5D18-427A-800A-BEF0822173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47F6F6-D837-42E7-BC14-8CE1A36A83D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BB120F-2FAE-42DB-9A95-5D77C94F6A1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20F33E-78A8-4F17-A5CE-0F5ECC2856E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arduino.cc/en/software" TargetMode="External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docs.micropython.org/en/latest/" TargetMode="External"/><Relationship Id="rId2" Type="http://schemas.openxmlformats.org/officeDocument/2006/relationships/hyperlink" Target="https://www.raspberrypi.com/" TargetMode="External"/><Relationship Id="rId3" Type="http://schemas.openxmlformats.org/officeDocument/2006/relationships/hyperlink" Target="https://afnog.iotworkshop.africa/do/view/Main/WebHome" TargetMode="External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hyperlink" Target="mailto:mtjfirst@yahoo.fr" TargetMode="External"/><Relationship Id="rId4" Type="http://schemas.openxmlformats.org/officeDocument/2006/relationships/hyperlink" Target="mailto:uli.raich@gmail.com" TargetMode="External"/><Relationship Id="rId5" Type="http://schemas.openxmlformats.org/officeDocument/2006/relationships/hyperlink" Target="mailto:bertrand.tchanche@uadb.edu.sn" TargetMode="Externa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32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60440" y="300240"/>
            <a:ext cx="5244840" cy="3891960"/>
          </a:xfrm>
          <a:prstGeom prst="rect">
            <a:avLst/>
          </a:prstGeom>
          <a:solidFill>
            <a:srgbClr val="c5e0b4"/>
          </a:solidFill>
          <a:ln w="6480">
            <a:solidFill>
              <a:srgbClr val="92d050"/>
            </a:solidFill>
            <a:miter/>
          </a:ln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fr-SN" sz="4000" spc="-1" strike="noStrike">
                <a:solidFill>
                  <a:srgbClr val="000000"/>
                </a:solidFill>
                <a:latin typeface="Arial Nova"/>
              </a:rPr>
              <a:t>AIR QUALITY AND  IoT-BASED AIR SENSORS  – </a:t>
            </a:r>
            <a:br>
              <a:rPr sz="4000"/>
            </a:br>
            <a:br>
              <a:rPr sz="4000"/>
            </a:br>
            <a:r>
              <a:rPr b="0" lang="fr-SN" sz="4000" spc="-1" strike="noStrike">
                <a:solidFill>
                  <a:srgbClr val="000000"/>
                </a:solidFill>
                <a:latin typeface="Arial Nova"/>
              </a:rPr>
              <a:t>PART 2:</a:t>
            </a:r>
            <a:br>
              <a:rPr sz="4000"/>
            </a:br>
            <a:r>
              <a:rPr b="0" lang="fr-SN" sz="4000" spc="-1" strike="noStrike">
                <a:solidFill>
                  <a:srgbClr val="000000"/>
                </a:solidFill>
                <a:latin typeface="Arial Nova"/>
              </a:rPr>
              <a:t>PROGRAMMING</a:t>
            </a:r>
            <a:br>
              <a:rPr sz="4000"/>
            </a:br>
            <a:r>
              <a:rPr b="0" lang="fr-SN" sz="4000" spc="-1" strike="noStrike">
                <a:solidFill>
                  <a:srgbClr val="000000"/>
                </a:solidFill>
                <a:latin typeface="Arial Nova"/>
              </a:rPr>
              <a:t>MICROPROCESSORS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1" name="sketch line"/>
          <p:cNvSpPr/>
          <p:nvPr/>
        </p:nvSpPr>
        <p:spPr>
          <a:xfrm>
            <a:off x="536040" y="4409280"/>
            <a:ext cx="3182040" cy="17640"/>
          </a:xfrm>
          <a:custGeom>
            <a:avLst/>
            <a:gdLst/>
            <a:ahLst/>
            <a:rect l="l" t="t" r="r" b="b"/>
            <a:pathLst>
              <a:path fill="none" w="3182692" h="18288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stroke="0" w="3182692" h="18288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fill="none" stroke="0" w="3182692" h="18288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3816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Picture 2" descr="https://ecp.yusercontent.com/mail?url=https%3A%2F%2Fci3.googleusercontent.com%2Fmail-sig%2FAIorK4zYthCsQL07U8UwhmQhHPDVgzCjSCdHKTydu3h7EPrUFtQmIZelBXwXDO13j-7CTAdBOfjpUnw&amp;t=1690365610&amp;ymreqid=402c2a06-0524-cd50-1ce6-4b0001016a00&amp;sig=920gylyWStXmmWM7FRX8Bw--~D"/>
          <p:cNvPicPr/>
          <p:nvPr/>
        </p:nvPicPr>
        <p:blipFill>
          <a:blip r:embed="rId1"/>
          <a:stretch/>
        </p:blipFill>
        <p:spPr>
          <a:xfrm>
            <a:off x="6688800" y="4409280"/>
            <a:ext cx="2116440" cy="2116440"/>
          </a:xfrm>
          <a:prstGeom prst="rect">
            <a:avLst/>
          </a:prstGeom>
          <a:ln w="0">
            <a:noFill/>
          </a:ln>
        </p:spPr>
      </p:pic>
      <p:pic>
        <p:nvPicPr>
          <p:cNvPr id="133" name="Image 7" descr=""/>
          <p:cNvPicPr/>
          <p:nvPr/>
        </p:nvPicPr>
        <p:blipFill>
          <a:blip r:embed="rId2"/>
          <a:stretch/>
        </p:blipFill>
        <p:spPr>
          <a:xfrm>
            <a:off x="6883200" y="3032640"/>
            <a:ext cx="1602720" cy="992880"/>
          </a:xfrm>
          <a:prstGeom prst="rect">
            <a:avLst/>
          </a:prstGeom>
          <a:ln w="0">
            <a:noFill/>
          </a:ln>
        </p:spPr>
      </p:pic>
      <p:pic>
        <p:nvPicPr>
          <p:cNvPr id="134" name="Image 3" descr=""/>
          <p:cNvPicPr/>
          <p:nvPr/>
        </p:nvPicPr>
        <p:blipFill>
          <a:blip r:embed="rId3"/>
          <a:stretch/>
        </p:blipFill>
        <p:spPr>
          <a:xfrm>
            <a:off x="6959520" y="664920"/>
            <a:ext cx="1450080" cy="1425960"/>
          </a:xfrm>
          <a:prstGeom prst="rect">
            <a:avLst/>
          </a:prstGeom>
          <a:ln w="0">
            <a:noFill/>
          </a:ln>
        </p:spPr>
      </p:pic>
      <p:sp>
        <p:nvSpPr>
          <p:cNvPr id="135" name="ZoneTexte 8"/>
          <p:cNvSpPr/>
          <p:nvPr/>
        </p:nvSpPr>
        <p:spPr>
          <a:xfrm>
            <a:off x="480240" y="4647600"/>
            <a:ext cx="5018760" cy="638280"/>
          </a:xfrm>
          <a:prstGeom prst="rect">
            <a:avLst/>
          </a:prstGeom>
          <a:solidFill>
            <a:srgbClr val="92d0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DEMO N° 3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ESP32/Wi-Fi module/PMS5003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ZoneTexte 9"/>
          <p:cNvSpPr/>
          <p:nvPr/>
        </p:nvSpPr>
        <p:spPr>
          <a:xfrm>
            <a:off x="536040" y="5601960"/>
            <a:ext cx="4962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fr-SN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Uli Raich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2640" y="238680"/>
            <a:ext cx="8835840" cy="98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SDKs by hardware manufacturer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79" name="sketchy line 2"/>
          <p:cNvSpPr/>
          <p:nvPr/>
        </p:nvSpPr>
        <p:spPr>
          <a:xfrm>
            <a:off x="228960" y="146844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 txBox="1"/>
          <p:nvPr/>
        </p:nvSpPr>
        <p:spPr>
          <a:xfrm>
            <a:off x="190800" y="1865880"/>
            <a:ext cx="8782920" cy="45007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latin typeface="Arial"/>
              </a:rPr>
              <a:t>Most micro-controller manufacturers provide a Software Development Kit (SDK) for their chips.</a:t>
            </a:r>
            <a:br>
              <a:rPr sz="2000"/>
            </a:b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These contain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cross compiler and linker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build system which automates the compile and link process. Typical build systems are</a:t>
            </a:r>
            <a:r>
              <a:rPr b="1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make, </a:t>
            </a:r>
            <a:r>
              <a:rPr b="0" lang="en-US" sz="2000" spc="-1" strike="noStrike">
                <a:latin typeface="Arial"/>
              </a:rPr>
              <a:t>cmake, ant, bazel ...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 program to upload the binary code to the micro-controller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Some SDKs have a GUI (</a:t>
            </a:r>
            <a:r>
              <a:rPr b="1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raphical </a:t>
            </a:r>
            <a:r>
              <a:rPr b="1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ser 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nterface) into which an editor, the compiler and a debugger are integrated. These are usually called IDEs (</a:t>
            </a:r>
            <a:r>
              <a:rPr b="1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ntegrated </a:t>
            </a:r>
            <a:r>
              <a:rPr b="1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evelopment </a:t>
            </a:r>
            <a:r>
              <a:rPr b="1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nvironment)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5"/>
          <p:cNvSpPr/>
          <p:nvPr/>
        </p:nvSpPr>
        <p:spPr>
          <a:xfrm>
            <a:off x="8784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15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SDKs for the ESP32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83" name="sketchy line 13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PlaceHolder 25"/>
          <p:cNvSpPr/>
          <p:nvPr/>
        </p:nvSpPr>
        <p:spPr>
          <a:xfrm>
            <a:off x="310320" y="2523240"/>
            <a:ext cx="810252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62000"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 Nova"/>
                <a:ea typeface="DejaVu Sans"/>
              </a:rPr>
              <a:t>Depending on the processor used, several programming environments are available. For the ESP32 you have:</a:t>
            </a:r>
            <a:br>
              <a:rPr sz="2200"/>
            </a:b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 Nova"/>
                <a:ea typeface="DejaVu Sans"/>
              </a:rPr>
              <a:t>esp-idf (ESP integrated development framework) provided by Espressif (not recommended for a beginner programmer)</a:t>
            </a:r>
            <a:br>
              <a:rPr sz="2200"/>
            </a:br>
            <a:r>
              <a:rPr b="0" lang="en-US" sz="22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 Nova"/>
                <a:ea typeface="DejaVu Sans"/>
              </a:rPr>
              <a:t>The Arduino SDK (Software Development Kit) originally developed for the Atmel Atmega chips but today available for many micro-controllers including the ESP32. </a:t>
            </a:r>
            <a:br>
              <a:rPr sz="2200"/>
            </a:br>
            <a:r>
              <a:rPr b="0" lang="en-US" sz="22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 Nova"/>
                <a:ea typeface="DejaVu Sans"/>
              </a:rPr>
              <a:t>MicroPython. A stripped down Python-3 interpreter with additional features needed by micro-controllers available for several chips including the ESP32.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 Nova"/>
                <a:ea typeface="Noto Sans CJK SC"/>
              </a:rPr>
              <a:t>In these lectures we use the </a:t>
            </a:r>
            <a:r>
              <a:rPr b="0" lang="en-US" sz="2200" spc="-1" strike="noStrike" u="sng">
                <a:solidFill>
                  <a:srgbClr val="0563c1"/>
                </a:solidFill>
                <a:uFillTx/>
                <a:latin typeface="Arial Nova"/>
                <a:ea typeface="Noto Sans CJK SC"/>
                <a:hlinkClick r:id="rId1"/>
              </a:rPr>
              <a:t>Arduino SDK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board module for the ESP32 in the Arduino SDK is based on the compiler and libraries of esp-idf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6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209480" y="2400840"/>
            <a:ext cx="4809600" cy="18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3. </a:t>
            </a:r>
            <a:br>
              <a:rPr sz="2800"/>
            </a:br>
            <a:r>
              <a:rPr b="0" lang="en-US" sz="2800" spc="-1" strike="noStrike">
                <a:latin typeface="Arial Nova"/>
              </a:rPr>
              <a:t>The Arduino SDK</a:t>
            </a:r>
            <a:r>
              <a:rPr b="1" lang="en-US" sz="2800" spc="-1" strike="noStrike">
                <a:latin typeface="Arial Nova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7" name="Picture 3"/>
          <p:cNvSpPr/>
          <p:nvPr/>
        </p:nvSpPr>
        <p:spPr>
          <a:xfrm>
            <a:off x="650160" y="1216800"/>
            <a:ext cx="3179160" cy="3462480"/>
          </a:xfrm>
          <a:custGeom>
            <a:avLst/>
            <a:gdLst/>
            <a:ah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sketchy line 6"/>
          <p:cNvSpPr/>
          <p:nvPr/>
        </p:nvSpPr>
        <p:spPr>
          <a:xfrm>
            <a:off x="5314320" y="4409280"/>
            <a:ext cx="2605320" cy="17640"/>
          </a:xfrm>
          <a:custGeom>
            <a:avLst/>
            <a:gdLst/>
            <a:ahLst/>
            <a:rect l="l" t="t" r="r" b="b"/>
            <a:pathLst>
              <a:path fill="none" w="2606040" h="18288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stroke="0" w="2606040" h="18288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fill="none" stroke="0" w="2606040" h="18288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428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2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62520" y="561240"/>
            <a:ext cx="8263080" cy="8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 Nova"/>
              </a:rPr>
              <a:t>Configuring the Arduino SDK</a:t>
            </a: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91" name="sketchy line 17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PlaceHolder 32"/>
          <p:cNvSpPr/>
          <p:nvPr/>
        </p:nvSpPr>
        <p:spPr>
          <a:xfrm>
            <a:off x="429480" y="2205000"/>
            <a:ext cx="8263080" cy="32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7000"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 Nova"/>
                <a:ea typeface="DejaVu Sans"/>
              </a:rPr>
              <a:t>Before we start programming: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 Nova"/>
                <a:ea typeface="DejaVu Sans"/>
              </a:rPr>
              <a:t>The target machine must be selected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 Nova"/>
                <a:ea typeface="DejaVu Sans"/>
              </a:rPr>
              <a:t>The micro-controller must be connected to the development machine on which the SDK is running, through a serial line. Most target machines use an USB to serial converter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 Nova"/>
                <a:ea typeface="DejaVu Sans"/>
              </a:rPr>
              <a:t>The serial port for uploads must be chosen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 Nova"/>
                <a:ea typeface="DejaVu Sans"/>
              </a:rPr>
              <a:t>The baud rate for upload of binary programs the micro-controller must be selected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 Nova"/>
                <a:ea typeface="DejaVu Sans"/>
              </a:rPr>
              <a:t>Then we can start editing our program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1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43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1. Microprocessors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95" name="sketchy line 9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Image 9" descr=""/>
          <p:cNvPicPr/>
          <p:nvPr/>
        </p:nvPicPr>
        <p:blipFill>
          <a:blip r:embed="rId1"/>
          <a:stretch/>
        </p:blipFill>
        <p:spPr>
          <a:xfrm>
            <a:off x="902880" y="2215800"/>
            <a:ext cx="7335000" cy="412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4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04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Arduino program structure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99" name="sketchy line 12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PlaceHolder 23"/>
          <p:cNvSpPr/>
          <p:nvPr/>
        </p:nvSpPr>
        <p:spPr>
          <a:xfrm>
            <a:off x="429480" y="2277000"/>
            <a:ext cx="8228880" cy="32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5000"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Arduino programming language is a C++ like language. Most C++ constructs are available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Due to the limited resources of the micro-controller some of the libraries are restricted. Printing is a typical example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An Arduino program consist of 2 parts: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setup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function which is executed once. This function performs all initialization needed, including initialization of sensor and actuator devices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loop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function which is run repetitively.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micro-controller program almost always has an endless loop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7"/>
          <p:cNvSpPr/>
          <p:nvPr/>
        </p:nvSpPr>
        <p:spPr>
          <a:xfrm>
            <a:off x="0" y="-2592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43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Arduino SDK screen dump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203" name="sketchy line 7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83600" y="2223720"/>
            <a:ext cx="43434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r>
              <a:rPr b="0" lang="en-US" sz="2000" spc="-1" strike="noStrike">
                <a:latin typeface="Arial"/>
              </a:rPr>
              <a:t>There are buttons to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Compile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Compile and upload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Start the serial monitor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Start the data plotter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And the is an area for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Compiler messages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serial monitor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And a separate plotter window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3342960" y="2257560"/>
            <a:ext cx="5599800" cy="333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9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43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Testing the system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208" name="sketchy line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PlaceHolder 2"/>
          <p:cNvSpPr/>
          <p:nvPr/>
        </p:nvSpPr>
        <p:spPr>
          <a:xfrm>
            <a:off x="754560" y="2421000"/>
            <a:ext cx="7632000" cy="32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4000"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 C the ubiquitous “hello world” program checks if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can edit a program 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can compile and link it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can run it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 embedded systems the simplest program possible is often the “blinking led” program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 shows that you can access the system and that interfacing works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8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209480" y="2400840"/>
            <a:ext cx="4809600" cy="18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5. </a:t>
            </a:r>
            <a:br>
              <a:rPr sz="2800"/>
            </a:br>
            <a:r>
              <a:rPr b="0" lang="en-US" sz="2800" spc="-1" strike="noStrike">
                <a:latin typeface="Arial Nova"/>
              </a:rPr>
              <a:t>Linux based machines</a:t>
            </a: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2" name="Picture 5"/>
          <p:cNvSpPr/>
          <p:nvPr/>
        </p:nvSpPr>
        <p:spPr>
          <a:xfrm>
            <a:off x="650160" y="1216800"/>
            <a:ext cx="3179160" cy="3462480"/>
          </a:xfrm>
          <a:custGeom>
            <a:avLst/>
            <a:gdLst/>
            <a:ah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sketchy line 11"/>
          <p:cNvSpPr/>
          <p:nvPr/>
        </p:nvSpPr>
        <p:spPr>
          <a:xfrm>
            <a:off x="5314320" y="4409280"/>
            <a:ext cx="2605320" cy="17640"/>
          </a:xfrm>
          <a:custGeom>
            <a:avLst/>
            <a:gdLst/>
            <a:ahLst/>
            <a:rect l="l" t="t" r="r" b="b"/>
            <a:pathLst>
              <a:path fill="none" w="2606040" h="18288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stroke="0" w="2606040" h="18288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fill="none" stroke="0" w="2606040" h="18288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428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0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09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MicroPython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216" name="sketchy line 19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"/>
          <p:cNvSpPr txBox="1"/>
          <p:nvPr/>
        </p:nvSpPr>
        <p:spPr>
          <a:xfrm>
            <a:off x="438120" y="1991880"/>
            <a:ext cx="8356320" cy="4340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latin typeface="Arial"/>
              </a:rPr>
              <a:t>The Arduino AVR processors are not powerful enough to run a Python interpreter.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Raspberry Pi runs a full Linux operating system and has access to all its applications including CPython,  the standard Python interpreter and its libraries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ESP32 is somewhere in between. It can run a stripped down Python interpreter called MicroPython, which has extensions needed to access external devices connected through one of the hardware interfaces, GPIO, I2C, SPI UART.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As explained in a previous slide, in Python the source code is converted to binary code on the fly and no compilation step is needed before execution.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34"/>
          <p:cNvSpPr/>
          <p:nvPr/>
        </p:nvSpPr>
        <p:spPr>
          <a:xfrm>
            <a:off x="216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Freeform: Shape 36"/>
          <p:cNvSpPr/>
          <p:nvPr/>
        </p:nvSpPr>
        <p:spPr>
          <a:xfrm>
            <a:off x="0" y="0"/>
            <a:ext cx="3124800" cy="6857280"/>
          </a:xfrm>
          <a:custGeom>
            <a:avLst/>
            <a:gdLst/>
            <a:ahLst/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7d31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23640" y="1153440"/>
            <a:ext cx="2399760" cy="446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Here is the agenda…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Arc 38"/>
          <p:cNvSpPr/>
          <p:nvPr/>
        </p:nvSpPr>
        <p:spPr>
          <a:xfrm flipV="1">
            <a:off x="5662800" y="2451960"/>
            <a:ext cx="3061800" cy="408276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80">
            <a:solidFill>
              <a:srgbClr val="ffc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Rectangle 5"/>
          <p:cNvSpPr/>
          <p:nvPr/>
        </p:nvSpPr>
        <p:spPr>
          <a:xfrm>
            <a:off x="3136680" y="591480"/>
            <a:ext cx="5683320" cy="55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 Nova"/>
                <a:ea typeface="DejaVu Sans"/>
              </a:rPr>
              <a:t>Machine Language</a:t>
            </a:r>
            <a:endParaRPr b="0" lang="en-US" sz="24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 Nova"/>
                <a:ea typeface="DejaVu Sans"/>
              </a:rPr>
              <a:t>High Level Languages</a:t>
            </a:r>
            <a:endParaRPr b="0" lang="en-US" sz="24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 Nova"/>
                <a:ea typeface="DejaVu Sans"/>
              </a:rPr>
              <a:t>Arduino SDK</a:t>
            </a:r>
            <a:endParaRPr b="0" lang="en-US" sz="24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 Nova"/>
                <a:ea typeface="DejaVu Sans"/>
              </a:rPr>
              <a:t>MicroPython</a:t>
            </a:r>
            <a:endParaRPr b="0" lang="en-US" sz="2400" spc="-1" strike="noStrike">
              <a:latin typeface="Arial"/>
            </a:endParaRPr>
          </a:p>
          <a:p>
            <a:pPr marL="39996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 Nova"/>
                <a:ea typeface="DejaVu Sans"/>
              </a:rPr>
              <a:t>Microcontrollers running Linux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" name="AutoShape 8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AutoShape 10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AutoShape 12"/>
          <p:cNvSpPr/>
          <p:nvPr/>
        </p:nvSpPr>
        <p:spPr>
          <a:xfrm>
            <a:off x="460440" y="16020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AutoShape 4"/>
          <p:cNvSpPr/>
          <p:nvPr/>
        </p:nvSpPr>
        <p:spPr>
          <a:xfrm>
            <a:off x="612720" y="31284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"/>
          <p:cNvSpPr/>
          <p:nvPr/>
        </p:nvSpPr>
        <p:spPr>
          <a:xfrm>
            <a:off x="2592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09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Tools for MicroPython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220" name="sketchy line 21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 txBox="1"/>
          <p:nvPr/>
        </p:nvSpPr>
        <p:spPr>
          <a:xfrm>
            <a:off x="252360" y="1979280"/>
            <a:ext cx="8528760" cy="34902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latin typeface="Arial"/>
              </a:rPr>
              <a:t>Before being able to use MicroPython the interpreter must be installed on the ESP32 flash. This is accomplished with </a:t>
            </a:r>
            <a:r>
              <a:rPr b="1" lang="en-US" sz="2000" spc="-1" strike="noStrike">
                <a:latin typeface="Arial"/>
              </a:rPr>
              <a:t>esptool</a:t>
            </a:r>
            <a:r>
              <a:rPr b="0" lang="en-US" sz="2000" spc="-1" strike="noStrike"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Then, all that is really needed, is a serial connection to talk to the interpreter on the ESP32 and a program to upload code.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1" lang="en-US" sz="2000" spc="-1" strike="noStrike">
                <a:latin typeface="Arial"/>
              </a:rPr>
              <a:t>minicom</a:t>
            </a:r>
            <a:r>
              <a:rPr b="0" lang="en-US" sz="2000" spc="-1" strike="noStrike">
                <a:latin typeface="Arial"/>
              </a:rPr>
              <a:t> is such a terminal emulator and </a:t>
            </a:r>
            <a:r>
              <a:rPr b="1" lang="en-US" sz="2000" spc="-1" strike="noStrike">
                <a:latin typeface="Arial"/>
              </a:rPr>
              <a:t>ampy</a:t>
            </a:r>
            <a:r>
              <a:rPr b="0" lang="en-US" sz="2000" spc="-1" strike="noStrike">
                <a:latin typeface="Arial"/>
              </a:rPr>
              <a:t> allows to upload (source) code and execute it.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Finally there is</a:t>
            </a:r>
            <a:r>
              <a:rPr b="1" lang="en-US" sz="2000" spc="-1" strike="noStrike">
                <a:latin typeface="Arial"/>
              </a:rPr>
              <a:t> thonny</a:t>
            </a:r>
            <a:r>
              <a:rPr b="0" lang="en-US" sz="2000" spc="-1" strike="noStrike">
                <a:latin typeface="Arial"/>
              </a:rPr>
              <a:t>, a simple IDE, which allows you to edit programs, upload them and run them. (See later)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3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09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minicom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224" name="sketchy line 22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678240" y="1816920"/>
            <a:ext cx="7623000" cy="490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4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09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 Nova"/>
              </a:rPr>
              <a:t>Thonny, simple IDE for MicroPython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8" name="sketchy line 23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 txBox="1"/>
          <p:nvPr/>
        </p:nvSpPr>
        <p:spPr>
          <a:xfrm>
            <a:off x="213120" y="2214360"/>
            <a:ext cx="8672040" cy="4340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latin typeface="Arial"/>
              </a:rPr>
              <a:t>Just like the Arduino SDK with its editor, C++ compiler, up-loader and serial monitor, MicroPython has an IDE called “thonny”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 allows to edit programs, upload them to the ESP32, execute them and see the results on a terminal window.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terminal window also allows to access MicroPython’s REPL </a:t>
            </a:r>
            <a:r>
              <a:rPr b="0" lang="en-US" sz="2000" spc="-1" strike="noStrike">
                <a:latin typeface="Arial"/>
              </a:rPr>
              <a:t>(</a:t>
            </a:r>
            <a:r>
              <a:rPr b="1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ead, </a:t>
            </a:r>
            <a:r>
              <a:rPr b="1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xecute and </a:t>
            </a:r>
            <a:r>
              <a:rPr b="1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rint </a:t>
            </a:r>
            <a:r>
              <a:rPr b="1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oop). Like this commands can be given to MicroPython without a program.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fact it is possible to control external devices without writing a single line of code.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MicroPython implements a simple file system in flash, onto which code, libraries but also images, sound files … can be stored.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5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09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 Nova"/>
              </a:rPr>
              <a:t>Thonny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32" name="sketchy line 24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782640" y="1965240"/>
            <a:ext cx="751392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6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09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 Nova"/>
              </a:rPr>
              <a:t>A WEB server controlling the user LED</a:t>
            </a:r>
            <a:r>
              <a:rPr b="0" lang="en-US" sz="48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36" name="sketchy line 25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782640" y="1965240"/>
            <a:ext cx="751392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13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209480" y="2400840"/>
            <a:ext cx="4809600" cy="18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5. </a:t>
            </a:r>
            <a:br>
              <a:rPr sz="2800"/>
            </a:br>
            <a:r>
              <a:rPr b="0" lang="en-US" sz="2800" spc="-1" strike="noStrike">
                <a:latin typeface="Arial Nova"/>
              </a:rPr>
              <a:t>MicroPython</a:t>
            </a: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0" name="Picture 7"/>
          <p:cNvSpPr/>
          <p:nvPr/>
        </p:nvSpPr>
        <p:spPr>
          <a:xfrm>
            <a:off x="650160" y="1216800"/>
            <a:ext cx="3179160" cy="3462480"/>
          </a:xfrm>
          <a:custGeom>
            <a:avLst/>
            <a:gdLst/>
            <a:ah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sketchy line 18"/>
          <p:cNvSpPr/>
          <p:nvPr/>
        </p:nvSpPr>
        <p:spPr>
          <a:xfrm>
            <a:off x="5314320" y="4409280"/>
            <a:ext cx="2605320" cy="17640"/>
          </a:xfrm>
          <a:custGeom>
            <a:avLst/>
            <a:gdLst/>
            <a:ahLst/>
            <a:rect l="l" t="t" r="r" b="b"/>
            <a:pathLst>
              <a:path fill="none" w="2606040" h="18288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stroke="0" w="2606040" h="18288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fill="none" stroke="0" w="2606040" h="18288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428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16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97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 Nova"/>
              </a:rPr>
              <a:t>Software development on the RPi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4" name="sketchy line 14"/>
          <p:cNvSpPr/>
          <p:nvPr/>
        </p:nvSpPr>
        <p:spPr>
          <a:xfrm>
            <a:off x="351000" y="1420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PlaceHolder 27"/>
          <p:cNvSpPr/>
          <p:nvPr/>
        </p:nvSpPr>
        <p:spPr>
          <a:xfrm>
            <a:off x="396000" y="1920240"/>
            <a:ext cx="8223120" cy="46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000"/>
          </a:bodyPr>
          <a:p>
            <a:pPr algn="just">
              <a:lnSpc>
                <a:spcPct val="9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The specifications on a previous slide show that the Raspberry Pi is vastly more powerful than all the other micro-controller we have seen before.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In fact, the Raspberry Pi should be considered a complete small computer.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It can use a big SD card as its “hard disk” and run a full-blown Linux operating system.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It has an HDMI interface onto which you can connect a monitor screen and it has 4 USB interfaces that can be used with a keyboard and a mouse.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This allows to run Linux autonomously and to have a desktop on the connected screen. All Linux programs can be executed and the C, C++ … compilers can be run natively.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The full C-Python interpreter is available and of course all the Linux network capabilities are there.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However, the Raspberry Pi is also a factor 20 more expensive than an ESP32 not counting the price for screen, keyboard and mouse.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17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07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Raspberry OS desktop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248" name="sketchy line 15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Image 10" descr=""/>
          <p:cNvPicPr/>
          <p:nvPr/>
        </p:nvPicPr>
        <p:blipFill>
          <a:blip r:embed="rId1"/>
          <a:stretch/>
        </p:blipFill>
        <p:spPr>
          <a:xfrm>
            <a:off x="4068000" y="2709360"/>
            <a:ext cx="4624560" cy="3095280"/>
          </a:xfrm>
          <a:prstGeom prst="rect">
            <a:avLst/>
          </a:prstGeom>
          <a:ln w="0">
            <a:noFill/>
          </a:ln>
        </p:spPr>
      </p:pic>
      <p:sp>
        <p:nvSpPr>
          <p:cNvPr id="250" name="PlaceHolder 29"/>
          <p:cNvSpPr/>
          <p:nvPr/>
        </p:nvSpPr>
        <p:spPr>
          <a:xfrm>
            <a:off x="413640" y="2682720"/>
            <a:ext cx="3437280" cy="29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6000"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The Raspberry Pi allows to connect external devices through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GPIO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UART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SPI, I2C or CAN bus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 Nova"/>
                <a:ea typeface="DejaVu Sans"/>
              </a:rPr>
              <a:t>just like the ESP32 or the AVR Arduino boards. It does not have a built-in ADC though.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18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43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Raspberry Pi pin out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253" name="sketchy line 16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Image 11" descr=""/>
          <p:cNvPicPr/>
          <p:nvPr/>
        </p:nvPicPr>
        <p:blipFill>
          <a:blip r:embed="rId1"/>
          <a:stretch/>
        </p:blipFill>
        <p:spPr>
          <a:xfrm>
            <a:off x="429480" y="2339640"/>
            <a:ext cx="4404600" cy="3839400"/>
          </a:xfrm>
          <a:prstGeom prst="rect">
            <a:avLst/>
          </a:prstGeom>
          <a:ln w="0">
            <a:noFill/>
          </a:ln>
        </p:spPr>
      </p:pic>
      <p:pic>
        <p:nvPicPr>
          <p:cNvPr id="255" name="Image 12" descr=""/>
          <p:cNvPicPr/>
          <p:nvPr/>
        </p:nvPicPr>
        <p:blipFill>
          <a:blip r:embed="rId2"/>
          <a:stretch/>
        </p:blipFill>
        <p:spPr>
          <a:xfrm>
            <a:off x="5022000" y="2168280"/>
            <a:ext cx="3931560" cy="4010760"/>
          </a:xfrm>
          <a:prstGeom prst="rect">
            <a:avLst/>
          </a:prstGeom>
          <a:ln w="0">
            <a:noFill/>
          </a:ln>
        </p:spPr>
      </p:pic>
      <p:sp>
        <p:nvSpPr>
          <p:cNvPr id="256" name="ZoneTexte 17"/>
          <p:cNvSpPr/>
          <p:nvPr/>
        </p:nvSpPr>
        <p:spPr>
          <a:xfrm>
            <a:off x="685800" y="1845000"/>
            <a:ext cx="5325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SN" sz="1800" spc="-1" strike="noStrike">
                <a:solidFill>
                  <a:srgbClr val="ff0000"/>
                </a:solidFill>
                <a:latin typeface="Arial Nova"/>
                <a:ea typeface="DejaVu Sans"/>
              </a:rPr>
              <a:t>Raspberry Pi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9"/>
          <p:cNvSpPr/>
          <p:nvPr/>
        </p:nvSpPr>
        <p:spPr>
          <a:xfrm>
            <a:off x="26280" y="72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29480" y="238680"/>
            <a:ext cx="8263080" cy="143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References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259" name="sketchy line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PlaceHolder 2"/>
          <p:cNvSpPr/>
          <p:nvPr/>
        </p:nvSpPr>
        <p:spPr>
          <a:xfrm>
            <a:off x="484920" y="2355120"/>
            <a:ext cx="8263080" cy="32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1000"/>
          </a:bodyPr>
          <a:p>
            <a:pPr marL="10800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C++ Programming Language, Bjarne Soustrup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Arduino Cookbook. O’Reilly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Developing IoT Projects with ESP32, Bedat Ozan Oner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MicroPyton documentation: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https://docs.micropython.org/en/latest/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Raspberry Pi: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https://www.raspberrypi.com/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https://afnog.iotworkshop.africa/do/view/Main/WebHome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(embedded systems with Raspberry Pi (C- language), IoT with ESP32 using MicroPython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40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09480" y="2400840"/>
            <a:ext cx="4809600" cy="18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1. </a:t>
            </a:r>
            <a:br>
              <a:rPr sz="2800"/>
            </a:br>
            <a:r>
              <a:rPr b="0" lang="en-US" sz="2800" spc="-1" strike="noStrike">
                <a:latin typeface="Arial Nova"/>
              </a:rPr>
              <a:t>Machine Language</a:t>
            </a:r>
            <a:r>
              <a:rPr b="1" lang="en-US" sz="2800" spc="-1" strike="noStrike">
                <a:latin typeface="Arial Nova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8" name="Picture 6"/>
          <p:cNvSpPr/>
          <p:nvPr/>
        </p:nvSpPr>
        <p:spPr>
          <a:xfrm>
            <a:off x="650160" y="1216800"/>
            <a:ext cx="3179160" cy="3462480"/>
          </a:xfrm>
          <a:custGeom>
            <a:avLst/>
            <a:gdLst/>
            <a:ah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sketchy line"/>
          <p:cNvSpPr/>
          <p:nvPr/>
        </p:nvSpPr>
        <p:spPr>
          <a:xfrm>
            <a:off x="5314320" y="4409280"/>
            <a:ext cx="2605320" cy="17640"/>
          </a:xfrm>
          <a:custGeom>
            <a:avLst/>
            <a:gdLst/>
            <a:ahLst/>
            <a:rect l="l" t="t" r="r" b="b"/>
            <a:pathLst>
              <a:path fill="none" w="2606040" h="18288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stroke="0" w="2606040" h="18288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fill="none" stroke="0" w="2606040" h="18288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428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" descr="https://ecp.yusercontent.com/mail?url=https%3A%2F%2Fci3.googleusercontent.com%2Fmail-sig%2FAIorK4zYthCsQL07U8UwhmQhHPDVgzCjSCdHKTydu3h7EPrUFtQmIZelBXwXDO13j-7CTAdBOfjpUnw&amp;t=1690365610&amp;ymreqid=402c2a06-0524-cd50-1ce6-4b0001016a00&amp;sig=920gylyWStXmmWM7FRX8Bw--~D"/>
          <p:cNvPicPr/>
          <p:nvPr/>
        </p:nvPicPr>
        <p:blipFill>
          <a:blip r:embed="rId1"/>
          <a:stretch/>
        </p:blipFill>
        <p:spPr>
          <a:xfrm>
            <a:off x="6688800" y="4409280"/>
            <a:ext cx="2116440" cy="2116440"/>
          </a:xfrm>
          <a:prstGeom prst="rect">
            <a:avLst/>
          </a:prstGeom>
          <a:ln w="0">
            <a:noFill/>
          </a:ln>
        </p:spPr>
      </p:pic>
      <p:pic>
        <p:nvPicPr>
          <p:cNvPr id="262" name="Image 1" descr=""/>
          <p:cNvPicPr/>
          <p:nvPr/>
        </p:nvPicPr>
        <p:blipFill>
          <a:blip r:embed="rId2"/>
          <a:stretch/>
        </p:blipFill>
        <p:spPr>
          <a:xfrm>
            <a:off x="1187640" y="4754520"/>
            <a:ext cx="1450080" cy="142596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28560" y="1124640"/>
            <a:ext cx="7886160" cy="218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4000"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Nova"/>
              </a:rPr>
              <a:t>If you find any difficulty, at any step, please feel free to contact us!</a:t>
            </a: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 Nova"/>
              </a:rPr>
              <a:t>Dr. J. Taamté (</a:t>
            </a:r>
            <a:r>
              <a:rPr b="0" lang="fr-SN" sz="2400" spc="-1" strike="noStrike" u="sng">
                <a:solidFill>
                  <a:srgbClr val="0563c1"/>
                </a:solidFill>
                <a:uFillTx/>
                <a:latin typeface="Arial Nova"/>
                <a:hlinkClick r:id="rId3"/>
              </a:rPr>
              <a:t>mtjfirst@yahoo.fr</a:t>
            </a:r>
            <a:r>
              <a:rPr b="0" lang="fr-SN" sz="2400" spc="-1" strike="noStrike">
                <a:solidFill>
                  <a:srgbClr val="000000"/>
                </a:solidFill>
                <a:latin typeface="Arial Nova"/>
              </a:rPr>
              <a:t>) </a:t>
            </a:r>
            <a:br>
              <a:rPr sz="2400"/>
            </a:br>
            <a:r>
              <a:rPr b="0" lang="fr-SN" sz="2400" spc="-1" strike="noStrike">
                <a:solidFill>
                  <a:srgbClr val="000000"/>
                </a:solidFill>
                <a:latin typeface="Arial Nova"/>
              </a:rPr>
              <a:t>Dr. Uli Raich (</a:t>
            </a:r>
            <a:r>
              <a:rPr b="0" lang="fr-SN" sz="2400" spc="-1" strike="noStrike" u="sng">
                <a:solidFill>
                  <a:srgbClr val="0563c1"/>
                </a:solidFill>
                <a:uFillTx/>
                <a:latin typeface="Arial Nova"/>
                <a:hlinkClick r:id="rId4"/>
              </a:rPr>
              <a:t>uli.raich@gmail.com</a:t>
            </a:r>
            <a:r>
              <a:rPr b="0" lang="fr-SN" sz="2400" spc="-1" strike="noStrike">
                <a:solidFill>
                  <a:srgbClr val="000000"/>
                </a:solidFill>
                <a:latin typeface="Arial Nova"/>
              </a:rPr>
              <a:t>) </a:t>
            </a:r>
            <a:br>
              <a:rPr sz="2400"/>
            </a:br>
            <a:r>
              <a:rPr b="0" lang="fr-SN" sz="2400" spc="-1" strike="noStrike">
                <a:solidFill>
                  <a:srgbClr val="000000"/>
                </a:solidFill>
                <a:latin typeface="Arial Nova"/>
              </a:rPr>
              <a:t>Dr. B. Tchanche (</a:t>
            </a:r>
            <a:r>
              <a:rPr b="0" lang="fr-SN" sz="2400" spc="-1" strike="noStrike" u="sng">
                <a:solidFill>
                  <a:srgbClr val="0563c1"/>
                </a:solidFill>
                <a:uFillTx/>
                <a:latin typeface="Arial Nova"/>
                <a:hlinkClick r:id="rId5"/>
              </a:rPr>
              <a:t>bertrand.tchanche@uadb.edu.sn</a:t>
            </a:r>
            <a:r>
              <a:rPr b="0" lang="fr-SN" sz="2400" spc="-1" strike="noStrike">
                <a:solidFill>
                  <a:srgbClr val="000000"/>
                </a:solidFill>
                <a:latin typeface="Arial Nova"/>
              </a:rPr>
              <a:t>)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2"/>
          <p:cNvSpPr/>
          <p:nvPr/>
        </p:nvSpPr>
        <p:spPr>
          <a:xfrm>
            <a:off x="29880" y="72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9480" y="388440"/>
            <a:ext cx="8263080" cy="94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Assembly Language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52" name="sketchy line 3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 txBox="1"/>
          <p:nvPr/>
        </p:nvSpPr>
        <p:spPr>
          <a:xfrm>
            <a:off x="642600" y="2143080"/>
            <a:ext cx="7641720" cy="46623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These micro-processors were very limited due to their very small memory footprint.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 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Micro-processors only understand binary coded instructions and every micro-processor type has its own instruction set. In case of the early microprocessors the memory (and the instruction code) was 8-bits wide. We talk of 8-bit micro-processors.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In case of the M6800 development kit, programs were written in assembly language.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This is a (somewhat) human readable programming language with a one to one correspondence with the binary instruction code. In the first course I gave, we wrote the programs on a piece of paper and translated it into machine code by hand. The machine code was then entered using the keyboard.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There were programs (cross-assemblers) which ran on a big computer and which could do his task automatically.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The first samples of the M6800 micro-processor costed several hundred US$</a:t>
            </a:r>
            <a:endParaRPr b="0" lang="en-US" sz="16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 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4" name="Image 2" descr=""/>
          <p:cNvPicPr/>
          <p:nvPr/>
        </p:nvPicPr>
        <p:blipFill>
          <a:blip r:embed="rId1"/>
          <a:stretch/>
        </p:blipFill>
        <p:spPr>
          <a:xfrm>
            <a:off x="6611760" y="514800"/>
            <a:ext cx="2532240" cy="167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22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209480" y="2400840"/>
            <a:ext cx="4809600" cy="18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2. </a:t>
            </a:r>
            <a:br>
              <a:rPr sz="2800"/>
            </a:br>
            <a:r>
              <a:rPr b="0" lang="en-US" sz="2800" spc="-1" strike="noStrike">
                <a:latin typeface="Arial Nova"/>
              </a:rPr>
              <a:t>High level languages</a:t>
            </a:r>
            <a:r>
              <a:rPr b="1" lang="en-US" sz="2800" spc="-1" strike="noStrike">
                <a:latin typeface="Arial Nova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Arial Nova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7" name="Picture 4"/>
          <p:cNvSpPr/>
          <p:nvPr/>
        </p:nvSpPr>
        <p:spPr>
          <a:xfrm>
            <a:off x="650160" y="1216800"/>
            <a:ext cx="3179160" cy="3462480"/>
          </a:xfrm>
          <a:custGeom>
            <a:avLst/>
            <a:gdLst/>
            <a:ah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sketchy line 20"/>
          <p:cNvSpPr/>
          <p:nvPr/>
        </p:nvSpPr>
        <p:spPr>
          <a:xfrm>
            <a:off x="5314320" y="4409280"/>
            <a:ext cx="2605320" cy="17640"/>
          </a:xfrm>
          <a:custGeom>
            <a:avLst/>
            <a:gdLst/>
            <a:ahLst/>
            <a:rect l="l" t="t" r="r" b="b"/>
            <a:pathLst>
              <a:path fill="none" w="2606040" h="18288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stroke="0" w="2606040" h="18288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fill="none" stroke="0" w="2606040" h="18288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rgbClr val="ed7d31"/>
          </a:solidFill>
          <a:ln cap="rnd" w="4428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3"/>
          <p:cNvSpPr/>
          <p:nvPr/>
        </p:nvSpPr>
        <p:spPr>
          <a:xfrm>
            <a:off x="29880" y="72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29480" y="425880"/>
            <a:ext cx="8263080" cy="85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High level languages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61" name="sketchy line 4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 txBox="1"/>
          <p:nvPr/>
        </p:nvSpPr>
        <p:spPr>
          <a:xfrm>
            <a:off x="153360" y="2078640"/>
            <a:ext cx="8920440" cy="41857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Assembly language reflects all the details of the micro-processor hardware because you talk directly to registers and memory, which is difficult,  and a program written for processor A does not run on processor B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High level languages like Fortran, C, C++, Java, Python … overcome these problems. Programmers writing code in these languages do not need to know the details of the micro-processor hardware. There is a </a:t>
            </a:r>
            <a:r>
              <a:rPr b="1" lang="en-US" sz="1800" spc="-1" strike="noStrike">
                <a:latin typeface="Arial"/>
              </a:rPr>
              <a:t>compiler </a:t>
            </a:r>
            <a:r>
              <a:rPr b="0" lang="en-US" sz="1800" spc="-1" strike="noStrike">
                <a:latin typeface="Arial"/>
              </a:rPr>
              <a:t>translating the high level code to assembly language for the machine in question and an </a:t>
            </a:r>
            <a:r>
              <a:rPr b="1" lang="en-US" sz="1800" spc="-1" strike="noStrike">
                <a:latin typeface="Arial"/>
              </a:rPr>
              <a:t>assembler</a:t>
            </a:r>
            <a:r>
              <a:rPr b="0" lang="en-US" sz="1800" spc="-1" strike="noStrike">
                <a:latin typeface="Arial"/>
              </a:rPr>
              <a:t>, which converts the assembly code into machine instructions.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If the compiler runs on the target machine we speak of a </a:t>
            </a:r>
            <a:r>
              <a:rPr b="1" lang="en-US" sz="1800" spc="-1" strike="noStrike">
                <a:latin typeface="Arial"/>
              </a:rPr>
              <a:t>native compiler</a:t>
            </a:r>
            <a:r>
              <a:rPr b="0" lang="en-US" sz="1800" spc="-1" strike="noStrike">
                <a:latin typeface="Arial"/>
              </a:rPr>
              <a:t>, if it runs on a different machine and is later uploaded to the target, we speak of a </a:t>
            </a:r>
            <a:r>
              <a:rPr b="1" lang="en-US" sz="1800" spc="-1" strike="noStrike">
                <a:latin typeface="Arial"/>
              </a:rPr>
              <a:t>cross-compiler</a:t>
            </a:r>
            <a:r>
              <a:rPr b="0" lang="en-US" sz="1800" spc="-1" strike="noStrike"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Today, almost all programs are written in a high level language. The most popular ones for micro-controllers are C or C++. For more powerful processors Python is a popular choice.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0"/>
          <p:cNvSpPr/>
          <p:nvPr/>
        </p:nvSpPr>
        <p:spPr>
          <a:xfrm>
            <a:off x="29880" y="7596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29480" y="425880"/>
            <a:ext cx="8263080" cy="85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hello_world.c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65" name="sketchy line 8"/>
          <p:cNvSpPr/>
          <p:nvPr/>
        </p:nvSpPr>
        <p:spPr>
          <a:xfrm>
            <a:off x="341640" y="140580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 txBox="1"/>
          <p:nvPr/>
        </p:nvSpPr>
        <p:spPr>
          <a:xfrm>
            <a:off x="165600" y="1773000"/>
            <a:ext cx="8695080" cy="43401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latin typeface="Arial"/>
              </a:rPr>
              <a:t>Let us follow what happens when we compile the ubiquitous hello_world.c program: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Normally we compile, assemble and link, in an automatically executed sequence and do not look at the intermediate steps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841760" y="2389320"/>
            <a:ext cx="4895640" cy="255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9"/>
          <p:cNvSpPr/>
          <p:nvPr/>
        </p:nvSpPr>
        <p:spPr>
          <a:xfrm>
            <a:off x="29880" y="72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29480" y="425880"/>
            <a:ext cx="8263080" cy="85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 fontScale="95000"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Translate to assembly code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70" name="sketchy line 10"/>
          <p:cNvSpPr/>
          <p:nvPr/>
        </p:nvSpPr>
        <p:spPr>
          <a:xfrm>
            <a:off x="429480" y="168156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4550400" y="2669400"/>
            <a:ext cx="4477680" cy="343368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 txBox="1"/>
          <p:nvPr/>
        </p:nvSpPr>
        <p:spPr>
          <a:xfrm>
            <a:off x="127800" y="2775600"/>
            <a:ext cx="4358880" cy="37735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latin typeface="Arial"/>
              </a:rPr>
              <a:t>First the program is translated to assembly code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This has a one to one correspondence with machine instructions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assembly code is translated into binary machine code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machine code is linked to libraries to produce the final executable  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4"/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2640" y="238680"/>
            <a:ext cx="8835840" cy="98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700" spc="-1" strike="noStrike">
                <a:solidFill>
                  <a:srgbClr val="000000"/>
                </a:solidFill>
                <a:latin typeface="Arial Nova"/>
              </a:rPr>
              <a:t>Compiler versus Interpreter </a:t>
            </a:r>
            <a:endParaRPr b="0" lang="en-US" sz="4700" spc="-1" strike="noStrike">
              <a:latin typeface="Arial"/>
            </a:endParaRPr>
          </a:p>
        </p:txBody>
      </p:sp>
      <p:sp>
        <p:nvSpPr>
          <p:cNvPr id="175" name="sketchy line 5"/>
          <p:cNvSpPr/>
          <p:nvPr/>
        </p:nvSpPr>
        <p:spPr>
          <a:xfrm>
            <a:off x="228960" y="1468440"/>
            <a:ext cx="8228880" cy="17640"/>
          </a:xfrm>
          <a:custGeom>
            <a:avLst/>
            <a:gdLst/>
            <a:ahLst/>
            <a:rect l="l" t="t" r="r" b="b"/>
            <a:pathLst>
              <a:path fill="none" w="8229600" h="18288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stroke="0" w="8229600" h="18288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fill="none" stroke="0" w="8229600" h="18288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rgbClr val="ed7d31">
              <a:alpha val="75000"/>
            </a:srgbClr>
          </a:solidFill>
          <a:ln cap="rnd" w="44280">
            <a:solidFill>
              <a:srgbClr val="ed7d31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 txBox="1"/>
          <p:nvPr/>
        </p:nvSpPr>
        <p:spPr>
          <a:xfrm>
            <a:off x="232560" y="1953720"/>
            <a:ext cx="8515080" cy="40568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latin typeface="Arial"/>
              </a:rPr>
              <a:t>While compilers translate the source code into a binary program, which is uploaded to the target hardware, an interpreter translates the code on the fly.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this case the source code is usually translated into </a:t>
            </a:r>
            <a:r>
              <a:rPr b="1" lang="en-US" sz="2000" spc="-1" strike="noStrike">
                <a:latin typeface="Arial"/>
              </a:rPr>
              <a:t>byte code, </a:t>
            </a:r>
            <a:r>
              <a:rPr b="0" lang="en-US" sz="2000" spc="-1" strike="noStrike">
                <a:latin typeface="Arial"/>
              </a:rPr>
              <a:t>which is binary code for a virtual machine. The virtual machine, a program that acts like a processor with its own instruction set, converts the byte code into the instruction set of the underlying hardware.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interpreter must run on the target machine. Since this is a rather big program this method can only be used on targets with more resources.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programs run slower, but you can execute instructions with writing a full program, which makes debugging substantially easier.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10763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2020-12-11T12:46:34Z</dcterms:created>
  <dc:creator>Utilisateur Windows</dc:creator>
  <dc:description/>
  <dc:language>en-US</dc:language>
  <cp:lastModifiedBy/>
  <dcterms:modified xsi:type="dcterms:W3CDTF">2024-03-08T12:01:09Z</dcterms:modified>
  <cp:revision>860</cp:revision>
  <dc:subject/>
  <dc:title>J02014 CRP: Maintenance, Repair, and Calibration of Radiation Detection Equipment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</vt:r8>
  </property>
  <property fmtid="{D5CDD505-2E9C-101B-9397-08002B2CF9AE}" pid="3" name="PresentationFormat">
    <vt:lpwstr>Affichage à l'écran (4:3)</vt:lpwstr>
  </property>
  <property fmtid="{D5CDD505-2E9C-101B-9397-08002B2CF9AE}" pid="4" name="Slides">
    <vt:r8>37</vt:r8>
  </property>
</Properties>
</file>